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4" r:id="rId3"/>
    <p:sldId id="361" r:id="rId4"/>
    <p:sldId id="410" r:id="rId5"/>
    <p:sldId id="412" r:id="rId6"/>
    <p:sldId id="363" r:id="rId7"/>
    <p:sldId id="413" r:id="rId8"/>
    <p:sldId id="414" r:id="rId9"/>
    <p:sldId id="415" r:id="rId10"/>
    <p:sldId id="390" r:id="rId11"/>
    <p:sldId id="416" r:id="rId12"/>
    <p:sldId id="392" r:id="rId13"/>
    <p:sldId id="388" r:id="rId14"/>
    <p:sldId id="364" r:id="rId15"/>
    <p:sldId id="393" r:id="rId16"/>
    <p:sldId id="417" r:id="rId17"/>
    <p:sldId id="418" r:id="rId18"/>
    <p:sldId id="380" r:id="rId19"/>
    <p:sldId id="384" r:id="rId20"/>
    <p:sldId id="396" r:id="rId21"/>
    <p:sldId id="402" r:id="rId22"/>
    <p:sldId id="408" r:id="rId23"/>
    <p:sldId id="409" r:id="rId24"/>
    <p:sldId id="307" r:id="rId25"/>
    <p:sldId id="378" r:id="rId26"/>
    <p:sldId id="406" r:id="rId2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orient="horz" pos="2952" userDrawn="1">
          <p15:clr>
            <a:srgbClr val="A4A3A4"/>
          </p15:clr>
        </p15:guide>
        <p15:guide id="3" pos="5208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ez Campillo, Rodolfo" initials="RMC" lastIdx="5" clrIdx="0"/>
  <p:cmAuthor id="1" name="Jesse Jenkins" initials="JJ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AC1EA"/>
    <a:srgbClr val="8CC9F4"/>
    <a:srgbClr val="CDDEFD"/>
    <a:srgbClr val="58280F"/>
    <a:srgbClr val="1A558D"/>
    <a:srgbClr val="313032"/>
    <a:srgbClr val="F7F7F7"/>
    <a:srgbClr val="F2F2F2"/>
    <a:srgbClr val="FE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82234" autoAdjust="0"/>
  </p:normalViewPr>
  <p:slideViewPr>
    <p:cSldViewPr snapToGrid="0" snapToObjects="1">
      <p:cViewPr varScale="1">
        <p:scale>
          <a:sx n="71" d="100"/>
          <a:sy n="71" d="100"/>
        </p:scale>
        <p:origin x="368" y="168"/>
      </p:cViewPr>
      <p:guideLst>
        <p:guide orient="horz" pos="1368"/>
        <p:guide orient="horz" pos="2952"/>
        <p:guide pos="520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Scott%20Burger\Dropbox%20(MIT)\ComEd%20Data%20Analysis\EPS%20Workshop\Graphics\05.21.18_EPS%20Workshop%20Presentation%20Graph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400"/>
            </a:pPr>
            <a:r>
              <a:rPr lang="en-US" sz="2400" dirty="0"/>
              <a:t>Capacity benefit</a:t>
            </a:r>
            <a:r>
              <a:rPr lang="en-US" sz="2400" baseline="0" dirty="0"/>
              <a:t> of distributed solar PV in PG&amp;E’s network</a:t>
            </a:r>
            <a:endParaRPr lang="en-US" sz="2400" dirty="0"/>
          </a:p>
        </c:rich>
      </c:tx>
      <c:layout>
        <c:manualLayout>
          <c:xMode val="edge"/>
          <c:yMode val="edge"/>
          <c:x val="0.11223022389105278"/>
          <c:y val="5.19480519480519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439669907809599"/>
          <c:y val="0.31427119337355602"/>
          <c:w val="0.40215530817268502"/>
          <c:h val="0.60584436036404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16304D"/>
              </a:solidFill>
            </c:spPr>
            <c:extLst>
              <c:ext xmlns:c16="http://schemas.microsoft.com/office/drawing/2014/chart" uri="{C3380CC4-5D6E-409C-BE32-E72D297353CC}">
                <c16:uniqueId val="{00000001-1308-4E0C-9BAB-D938FFAF8FC0}"/>
              </c:ext>
            </c:extLst>
          </c:dPt>
          <c:dPt>
            <c:idx val="1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3-1308-4E0C-9BAB-D938FFAF8FC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1308-4E0C-9BAB-D938FFAF8FC0}"/>
              </c:ext>
            </c:extLst>
          </c:dPt>
          <c:dLbls>
            <c:dLbl>
              <c:idx val="0"/>
              <c:layout>
                <c:manualLayout>
                  <c:x val="-0.13503312516969901"/>
                  <c:y val="-0.1657142857142860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08-4E0C-9BAB-D938FFAF8FC0}"/>
                </c:ext>
              </c:extLst>
            </c:dLbl>
            <c:dLbl>
              <c:idx val="1"/>
              <c:layout>
                <c:manualLayout>
                  <c:x val="1.5327009835514299E-2"/>
                  <c:y val="1.344534205951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08-4E0C-9BAB-D938FFAF8FC0}"/>
                </c:ext>
              </c:extLst>
            </c:dLbl>
            <c:dLbl>
              <c:idx val="2"/>
              <c:layout>
                <c:manualLayout>
                  <c:x val="0.12859878947515899"/>
                  <c:y val="3.46464873708968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08-4E0C-9BAB-D938FFAF8F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$0 per kW per year</c:v>
                </c:pt>
                <c:pt idx="1">
                  <c:v>$10-60 per kW per year</c:v>
                </c:pt>
                <c:pt idx="2">
                  <c:v>&gt;$60 per kW per 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08-4E0C-9BAB-D938FFAF8FC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Montserrat"/>
          <a:cs typeface="Montserra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650301347240522E-2"/>
          <c:y val="2.971684125931337E-2"/>
          <c:w val="0.93269939730551898"/>
          <c:h val="0.767890623304895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'Cost Structure'!$B$1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'Cost Structure'!$A$2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'Cost Structure'!$B$2</c:f>
              <c:numCache>
                <c:formatCode>General</c:formatCode>
                <c:ptCount val="1"/>
                <c:pt idx="0">
                  <c:v>31990302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7-49E2-B8E3-5D40888A736B}"/>
            </c:ext>
          </c:extLst>
        </c:ser>
        <c:ser>
          <c:idx val="1"/>
          <c:order val="1"/>
          <c:tx>
            <c:strRef>
              <c:f>'Cost Structure'!$C$1</c:f>
              <c:strCache>
                <c:ptCount val="1"/>
                <c:pt idx="0">
                  <c:v>Distribution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'Cost Structure'!$A$2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'Cost Structure'!$C$2</c:f>
              <c:numCache>
                <c:formatCode>General</c:formatCode>
                <c:ptCount val="1"/>
                <c:pt idx="0">
                  <c:v>30182134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7-49E2-B8E3-5D40888A736B}"/>
            </c:ext>
          </c:extLst>
        </c:ser>
        <c:ser>
          <c:idx val="2"/>
          <c:order val="2"/>
          <c:tx>
            <c:strRef>
              <c:f>'Cost Structure'!$D$1</c:f>
              <c:strCache>
                <c:ptCount val="1"/>
                <c:pt idx="0">
                  <c:v>Metering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'Cost Structure'!$A$2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'Cost Structure'!$D$2</c:f>
              <c:numCache>
                <c:formatCode>General</c:formatCode>
                <c:ptCount val="1"/>
                <c:pt idx="0">
                  <c:v>5255667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7-49E2-B8E3-5D40888A736B}"/>
            </c:ext>
          </c:extLst>
        </c:ser>
        <c:ser>
          <c:idx val="3"/>
          <c:order val="3"/>
          <c:tx>
            <c:strRef>
              <c:f>'Cost Structure'!$E$1</c:f>
              <c:strCache>
                <c:ptCount val="1"/>
                <c:pt idx="0">
                  <c:v>Transmission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'Cost Structure'!$A$2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'Cost Structure'!$E$2</c:f>
              <c:numCache>
                <c:formatCode>General</c:formatCode>
                <c:ptCount val="1"/>
                <c:pt idx="0">
                  <c:v>7645008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D7-49E2-B8E3-5D40888A736B}"/>
            </c:ext>
          </c:extLst>
        </c:ser>
        <c:ser>
          <c:idx val="4"/>
          <c:order val="4"/>
          <c:tx>
            <c:strRef>
              <c:f>'Cost Structure'!$F$1</c:f>
              <c:strCache>
                <c:ptCount val="1"/>
                <c:pt idx="0">
                  <c:v>Policy and Other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'Cost Structure'!$A$2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'Cost Structure'!$F$2</c:f>
              <c:numCache>
                <c:formatCode>General</c:formatCode>
                <c:ptCount val="1"/>
                <c:pt idx="0">
                  <c:v>2951442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D7-49E2-B8E3-5D40888A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2279024"/>
        <c:axId val="562284928"/>
      </c:barChart>
      <c:catAx>
        <c:axId val="56227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84928"/>
        <c:crosses val="autoZero"/>
        <c:auto val="1"/>
        <c:lblAlgn val="ctr"/>
        <c:lblOffset val="100"/>
        <c:noMultiLvlLbl val="0"/>
      </c:catAx>
      <c:valAx>
        <c:axId val="562284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227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18024035998346E-2"/>
          <c:y val="0.84884699932227736"/>
          <c:w val="0.93582282935684069"/>
          <c:h val="0.13494381453627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D59E-7A47-BD4F-A139-90BFABB87762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173B5-B99C-7443-BAE3-722CDB7CE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6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73B5-B99C-7443-BAE3-722CDB7CE8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(Pose the key question of the talk. Why is everyone so excited/concerned about an impending/disruptive “distributed revolution”?)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73B5-B99C-7443-BAE3-722CDB7CE8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(Pose the key question of the talk. Why is everyone so excited/concerned about an impending/disruptive “distributed revolution”?)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73B5-B99C-7443-BAE3-722CDB7CE8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1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0E6D-D1AB-9E44-95D5-102C9D9DA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0E6D-D1AB-9E44-95D5-102C9D9DA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(Pose the key question of the talk. Why is everyone so excited/concerned about an impending/disruptive “distributed revolution”?)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73B5-B99C-7443-BAE3-722CDB7CE8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73B5-B99C-7443-BAE3-722CDB7CE8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73B5-B99C-7443-BAE3-722CDB7CE8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(Pose the key question of the talk. Why is everyone so excited/concerned about an impending/disruptive “distributed revolution”?)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73B5-B99C-7443-BAE3-722CDB7CE8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1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1562-A45E-4EB4-A7D7-BD6623DA1680}" type="datetime1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0043-423B-46E0-A760-0A36E58B56D1}" type="datetime1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172-734E-47B5-93BA-832593F64982}" type="datetime1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0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" y="6356352"/>
            <a:ext cx="2844800" cy="365125"/>
          </a:xfrm>
        </p:spPr>
        <p:txBody>
          <a:bodyPr/>
          <a:lstStyle>
            <a:lvl1pPr algn="l">
              <a:defRPr>
                <a:latin typeface="Arial Black" panose="020B0A04020102020204" pitchFamily="34" charset="0"/>
              </a:defRPr>
            </a:lvl1pPr>
          </a:lstStyle>
          <a:p>
            <a:fld id="{5A2F6561-A2D0-A244-B3FC-F206667BE0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E933-E560-499E-AE95-8A23294C8C89}" type="datetime1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5E4-B06C-4E04-83D1-B4161A706020}" type="datetime1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D3FB-8CCE-46C6-AA86-83799CC3EDB7}" type="datetime1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B750-EAAC-48F6-B8F0-3C5A2DC89CB3}" type="datetime1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DFE0-63AB-42D3-82E4-651972937262}" type="datetime1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0F18-D5A5-4009-B014-6E43A75D8D59}" type="datetime1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FE6F-A041-4F7F-92F7-E28318599FEB}" type="datetime1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7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890-55B7-4B21-89A2-9529152F440F}" type="datetime1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6561-A2D0-A244-B3FC-F206667B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tility_of_the_Future_Report_Cover_-_Small_-_72_DPI_-_No_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178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rgbClr val="050021"/>
              </a:gs>
              <a:gs pos="75000">
                <a:srgbClr val="090036">
                  <a:alpha val="0"/>
                </a:srgbClr>
              </a:gs>
            </a:gsLst>
            <a:lin ang="19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" y="1090877"/>
            <a:ext cx="6162054" cy="2145091"/>
          </a:xfrm>
        </p:spPr>
        <p:txBody>
          <a:bodyPr>
            <a:noAutofit/>
          </a:bodyPr>
          <a:lstStyle/>
          <a:p>
            <a:pPr algn="l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the Grid, Utility, and "Prosumer" of the Future</a:t>
            </a:r>
            <a:endParaRPr lang="en-US" sz="4267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" y="3783811"/>
            <a:ext cx="8258599" cy="180497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Burger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Co-authors: Ignacio Perez-Arriaga, Chris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Knittel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Frederik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Scheidt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Ian Schneider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2" y="5624258"/>
            <a:ext cx="1983761" cy="9868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6333" y="5825270"/>
            <a:ext cx="3836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29, 2018</a:t>
            </a:r>
          </a:p>
        </p:txBody>
      </p:sp>
    </p:spTree>
    <p:extLst>
      <p:ext uri="{BB962C8B-B14F-4D97-AF65-F5344CB8AC3E}">
        <p14:creationId xmlns:p14="http://schemas.microsoft.com/office/powerpoint/2010/main" val="285182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858"/>
          <a:stretch/>
        </p:blipFill>
        <p:spPr>
          <a:xfrm>
            <a:off x="6667501" y="1594384"/>
            <a:ext cx="3640075" cy="4617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9" y="6492632"/>
            <a:ext cx="11323630" cy="36536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Source: M.A. Cohen,  P.A.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ＭＳ Ｐゴシック"/>
              </a:rPr>
              <a:t>Kauzmann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,  D.S. Callaway, Effects of distributed PV generation on California’s distribution system, part 2: Economic analysis, Solar Energy, Volume 128, 2016, 139–152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1876669"/>
              </p:ext>
            </p:extLst>
          </p:nvPr>
        </p:nvGraphicFramePr>
        <p:xfrm>
          <a:off x="1524000" y="1594384"/>
          <a:ext cx="5926074" cy="52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0"/>
            <a:ext cx="11430000" cy="969496"/>
          </a:xfrm>
          <a:prstGeom prst="rect">
            <a:avLst/>
          </a:prstGeom>
        </p:spPr>
        <p:txBody>
          <a:bodyPr wrap="square" lIns="182880" tIns="18288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When installed in the right locations and operated intelligently, DERs can bring significant benefits to the power sector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8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11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"/>
            <a:ext cx="11430000" cy="1338828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DERs are often substantially more expensive than their more centralized counterparts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economies of scale still matter, and must be considered when analyzing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0" y="1401828"/>
            <a:ext cx="11855544" cy="4866724"/>
          </a:xfrm>
          <a:prstGeom prst="rect">
            <a:avLst/>
          </a:prstGeom>
        </p:spPr>
      </p:pic>
      <p:cxnSp>
        <p:nvCxnSpPr>
          <p:cNvPr id="6" name="Elbow Connector 5"/>
          <p:cNvCxnSpPr>
            <a:endCxn id="7" idx="2"/>
          </p:cNvCxnSpPr>
          <p:nvPr/>
        </p:nvCxnSpPr>
        <p:spPr>
          <a:xfrm flipV="1">
            <a:off x="5439896" y="2856555"/>
            <a:ext cx="3297914" cy="151140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60803" y="2554274"/>
            <a:ext cx="2354014" cy="3022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5876" y="3791107"/>
            <a:ext cx="969188" cy="3425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39960" y="3226851"/>
            <a:ext cx="2410691" cy="10201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solar 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4.4x – 6.1x the cost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centralized solar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9" y="6492632"/>
            <a:ext cx="11323630" cy="36536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Source: Lazard, 2018. </a:t>
            </a:r>
            <a:r>
              <a:rPr lang="en-US" sz="1000" dirty="0" err="1">
                <a:solidFill>
                  <a:srgbClr val="000000"/>
                </a:solidFill>
                <a:latin typeface="Arial"/>
                <a:ea typeface="ＭＳ Ｐゴシック"/>
              </a:rPr>
              <a:t>Levelized</a:t>
            </a:r>
            <a:r>
              <a:rPr lang="en-US" sz="1000" dirty="0">
                <a:solidFill>
                  <a:srgbClr val="000000"/>
                </a:solidFill>
                <a:latin typeface="Arial"/>
                <a:ea typeface="ＭＳ Ｐゴシック"/>
              </a:rPr>
              <a:t> Cost of Energy Analysis – Version 12.0. </a:t>
            </a:r>
          </a:p>
        </p:txBody>
      </p:sp>
    </p:spTree>
    <p:extLst>
      <p:ext uri="{BB962C8B-B14F-4D97-AF65-F5344CB8AC3E}">
        <p14:creationId xmlns:p14="http://schemas.microsoft.com/office/powerpoint/2010/main" val="80720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z="1800" b="1">
                <a:cs typeface="Arial" panose="020B0604020202020204" pitchFamily="34" charset="0"/>
              </a:rPr>
              <a:pPr/>
              <a:t>12</a:t>
            </a:fld>
            <a:endParaRPr lang="en-US" sz="1800" b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9" y="1"/>
            <a:ext cx="11430000" cy="4785926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DERs are part of a broader system, and, if deployed and operated without care, DERs can drive system costs and emissions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review of California’s energy storage incentive program found that energy storage systems were: 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Increasing system emissions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Increasing peak demand for some customers</a:t>
            </a:r>
          </a:p>
          <a:p>
            <a:pPr marL="609585" indent="-609585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recent review of the impact of California’s distributed solar estimated that:</a:t>
            </a:r>
          </a:p>
          <a:p>
            <a:pPr marL="1219170" lvl="1" indent="-60958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2/3 of the increase in residential distribution network costs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each of the three utilities between 2003 and 2016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be attributed to the growth of distributed solar capacity.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093" y="6497399"/>
            <a:ext cx="11048352" cy="22407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 1: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Itron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2017.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2016 SGIP ADVANCED ENERGY STORAGE IMPACT EVALUATION. </a:t>
            </a:r>
          </a:p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 2: Wolak, 2018. Evidence from California on the Economic Impact of Inefficient Distribution Network Pricing and a Framework for a Proposed Solution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8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13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" y="6619741"/>
            <a:ext cx="11516317" cy="238259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Barbose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et al., 2018.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Income Trends of Residential PV Adopters An analysis of household-level income estimates. 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9" y="2628900"/>
            <a:ext cx="4228910" cy="340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46" y="2571546"/>
            <a:ext cx="6902037" cy="3462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979" y="1570590"/>
            <a:ext cx="1130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Median solar owners are &gt;50% wealthier than non-owners, and more than 80% of solar adopters are in the top 3 income quintiles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" y="0"/>
            <a:ext cx="11430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extent that DER adoption creates residual cost shifts, the shift is likely to be from high income customers to low income customers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8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t>14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0"/>
            <a:ext cx="11430000" cy="969496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Yesterday’s assumptions about rates are outdated, and rates must play an additional role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rates must now help ensure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adoption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231489"/>
            <a:ext cx="765895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80000"/>
            </a:pP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>
              <a:buSzPct val="80000"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Yesterday’s assumptions: 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 can’t compute and communicate price signals ……  </a:t>
            </a: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 can’t meter customers…………..…………… .</a:t>
            </a: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Customers can’t respond to price signals…………… </a:t>
            </a: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+mj-lt"/>
              <a:buAutoNum type="arabicPeriod"/>
            </a:pPr>
            <a:r>
              <a:rPr 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Customer response has limited impact……………… </a:t>
            </a:r>
          </a:p>
        </p:txBody>
      </p:sp>
      <p:pic>
        <p:nvPicPr>
          <p:cNvPr id="8" name="Picture 6" descr="Image result for smart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24" y="1811090"/>
            <a:ext cx="1036485" cy="10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old electricity 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9" y="3142861"/>
            <a:ext cx="725894" cy="9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823949" y="1503571"/>
            <a:ext cx="11881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SzPct val="80000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Yesterday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9657906" y="1503571"/>
            <a:ext cx="20829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SzPct val="80000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Today’s reality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4" name="Picture 10" descr="Image result for smart electricity m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992" y="3133175"/>
            <a:ext cx="893308" cy="9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result for jimmy carter swe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05" y="4346866"/>
            <a:ext cx="982179" cy="9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nest thermosta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5746" r="27494" b="5111"/>
          <a:stretch/>
        </p:blipFill>
        <p:spPr bwMode="auto">
          <a:xfrm>
            <a:off x="10249264" y="4374533"/>
            <a:ext cx="896036" cy="9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mainframe compu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23" y="1888044"/>
            <a:ext cx="1319744" cy="8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ous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23" y="5329045"/>
            <a:ext cx="1235342" cy="12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olar panel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86" y="5476522"/>
            <a:ext cx="1062392" cy="10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6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lifornia government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97" y="195496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1">
                  <a:alpha val="89000"/>
                </a:schemeClr>
              </a:gs>
              <a:gs pos="99000">
                <a:schemeClr val="bg1"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t>15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7723279" cy="5032147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course, economic efficiency is not the only criteria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California’s ratemaking principles highlight the importance of equity considerations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Helvetica Neue"/>
              </a:rPr>
              <a:t>“1. Low Income and medical baseline customers should have access to enough electricity to ensure basic needs (such as health and comfort) are met at an affordable cost;</a:t>
            </a:r>
          </a:p>
          <a:p>
            <a:endParaRPr lang="en-US" dirty="0">
              <a:latin typeface="Helvetica Neue"/>
            </a:endParaRPr>
          </a:p>
          <a:p>
            <a:r>
              <a:rPr lang="en-US" dirty="0">
                <a:latin typeface="Helvetica Neue"/>
              </a:rPr>
              <a:t>2. Rates should be based on marginal cost;</a:t>
            </a:r>
          </a:p>
          <a:p>
            <a:endParaRPr lang="en-US" dirty="0">
              <a:latin typeface="Helvetica Neue"/>
            </a:endParaRPr>
          </a:p>
          <a:p>
            <a:r>
              <a:rPr lang="en-US" dirty="0">
                <a:latin typeface="Helvetica Neue"/>
              </a:rPr>
              <a:t>…”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616700"/>
            <a:ext cx="76963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CPUC,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n.d.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Residential Rate Reform / R.12-06-013. Available online: http://www.cpuc.ca.gov/General.aspx?id=12154</a:t>
            </a:r>
          </a:p>
        </p:txBody>
      </p:sp>
    </p:spTree>
    <p:extLst>
      <p:ext uri="{BB962C8B-B14F-4D97-AF65-F5344CB8AC3E}">
        <p14:creationId xmlns:p14="http://schemas.microsoft.com/office/powerpoint/2010/main" val="37972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02267" y="265853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t>16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0391"/>
            <a:ext cx="11430000" cy="1077218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Breaking with the past: new methods for equitable and efficient rate design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54550"/>
            <a:ext cx="11430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60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z="1800" b="1">
                <a:cs typeface="Arial" panose="020B0604020202020204" pitchFamily="34" charset="0"/>
              </a:rPr>
              <a:pPr/>
              <a:t>17</a:t>
            </a:fld>
            <a:endParaRPr lang="en-US" sz="1800" b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9" y="1"/>
            <a:ext cx="11430000" cy="5032147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Tomorrow’s rate designs must: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technology neutral and symmetrical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aligned with marginal system costs</a:t>
            </a:r>
          </a:p>
          <a:p>
            <a:pPr marL="609585" indent="-609585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 residual network and policy costs without causing major distortions </a:t>
            </a:r>
          </a:p>
          <a:p>
            <a:pPr marL="609585" indent="-609585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distributional concerns with efficient mechanisms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4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 flipH="1">
            <a:off x="9268625" y="2064276"/>
            <a:ext cx="9997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9277211" y="1776244"/>
            <a:ext cx="92751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9268625" y="2856364"/>
            <a:ext cx="9997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Elbow Connector 5"/>
          <p:cNvCxnSpPr/>
          <p:nvPr/>
        </p:nvCxnSpPr>
        <p:spPr bwMode="auto">
          <a:xfrm flipV="1">
            <a:off x="9277211" y="2424316"/>
            <a:ext cx="558892" cy="216024"/>
          </a:xfrm>
          <a:prstGeom prst="bentConnector3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Elbow Connector 6"/>
          <p:cNvCxnSpPr/>
          <p:nvPr/>
        </p:nvCxnSpPr>
        <p:spPr bwMode="auto">
          <a:xfrm rot="10800000">
            <a:off x="9810345" y="2424316"/>
            <a:ext cx="370914" cy="216024"/>
          </a:xfrm>
          <a:prstGeom prst="bentConnector3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9277211" y="3685269"/>
            <a:ext cx="9997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285798" y="3496731"/>
            <a:ext cx="463759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9749556" y="3017585"/>
            <a:ext cx="35690" cy="47914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9777076" y="3017585"/>
            <a:ext cx="52447" cy="47914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9829523" y="3496731"/>
            <a:ext cx="311785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9285797" y="5317519"/>
            <a:ext cx="9997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9279474" y="4519247"/>
            <a:ext cx="9997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9288061" y="4074991"/>
            <a:ext cx="107673" cy="25571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9605740" y="4279261"/>
            <a:ext cx="65927" cy="5144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9779339" y="3851563"/>
            <a:ext cx="8170" cy="60378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9775511" y="4352633"/>
            <a:ext cx="231403" cy="9051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9390118" y="4090725"/>
            <a:ext cx="81420" cy="3443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9467554" y="4243125"/>
            <a:ext cx="74965" cy="19055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9534760" y="4255572"/>
            <a:ext cx="76465" cy="8758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9663672" y="3847700"/>
            <a:ext cx="115667" cy="43156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9992449" y="4358745"/>
            <a:ext cx="139491" cy="3914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1166B0B6-5324-42CA-BAE6-1C968BD3A18A}"/>
              </a:ext>
            </a:extLst>
          </p:cNvPr>
          <p:cNvSpPr txBox="1">
            <a:spLocks/>
          </p:cNvSpPr>
          <p:nvPr/>
        </p:nvSpPr>
        <p:spPr>
          <a:xfrm>
            <a:off x="7601727" y="1617763"/>
            <a:ext cx="1674631" cy="328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1166B0B6-5324-42CA-BAE6-1C968BD3A18A}"/>
              </a:ext>
            </a:extLst>
          </p:cNvPr>
          <p:cNvSpPr txBox="1">
            <a:spLocks/>
          </p:cNvSpPr>
          <p:nvPr/>
        </p:nvSpPr>
        <p:spPr>
          <a:xfrm>
            <a:off x="7601727" y="2452194"/>
            <a:ext cx="1674631" cy="328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Time-of-use</a:t>
            </a:r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1166B0B6-5324-42CA-BAE6-1C968BD3A18A}"/>
              </a:ext>
            </a:extLst>
          </p:cNvPr>
          <p:cNvSpPr txBox="1">
            <a:spLocks/>
          </p:cNvSpPr>
          <p:nvPr/>
        </p:nvSpPr>
        <p:spPr>
          <a:xfrm>
            <a:off x="7601727" y="3215711"/>
            <a:ext cx="1674631" cy="328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peak price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1166B0B6-5324-42CA-BAE6-1C968BD3A18A}"/>
              </a:ext>
            </a:extLst>
          </p:cNvPr>
          <p:cNvSpPr txBox="1">
            <a:spLocks/>
          </p:cNvSpPr>
          <p:nvPr/>
        </p:nvSpPr>
        <p:spPr>
          <a:xfrm>
            <a:off x="7591044" y="4081505"/>
            <a:ext cx="1674631" cy="328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price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290535" y="4856208"/>
            <a:ext cx="92751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28"/>
          <p:cNvSpPr/>
          <p:nvPr/>
        </p:nvSpPr>
        <p:spPr>
          <a:xfrm>
            <a:off x="9303433" y="4869099"/>
            <a:ext cx="909662" cy="299009"/>
          </a:xfrm>
          <a:custGeom>
            <a:avLst/>
            <a:gdLst>
              <a:gd name="connsiteX0" fmla="*/ 0 w 909662"/>
              <a:gd name="connsiteY0" fmla="*/ 294396 h 299009"/>
              <a:gd name="connsiteX1" fmla="*/ 113708 w 909662"/>
              <a:gd name="connsiteY1" fmla="*/ 265969 h 299009"/>
              <a:gd name="connsiteX2" fmla="*/ 303221 w 909662"/>
              <a:gd name="connsiteY2" fmla="*/ 48029 h 299009"/>
              <a:gd name="connsiteX3" fmla="*/ 454831 w 909662"/>
              <a:gd name="connsiteY3" fmla="*/ 171212 h 299009"/>
              <a:gd name="connsiteX4" fmla="*/ 615917 w 909662"/>
              <a:gd name="connsiteY4" fmla="*/ 651 h 299009"/>
              <a:gd name="connsiteX5" fmla="*/ 824381 w 909662"/>
              <a:gd name="connsiteY5" fmla="*/ 247017 h 299009"/>
              <a:gd name="connsiteX6" fmla="*/ 909662 w 909662"/>
              <a:gd name="connsiteY6" fmla="*/ 265969 h 29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662" h="299009">
                <a:moveTo>
                  <a:pt x="0" y="294396"/>
                </a:moveTo>
                <a:cubicBezTo>
                  <a:pt x="31585" y="300713"/>
                  <a:pt x="63171" y="307030"/>
                  <a:pt x="113708" y="265969"/>
                </a:cubicBezTo>
                <a:cubicBezTo>
                  <a:pt x="164245" y="224908"/>
                  <a:pt x="246367" y="63822"/>
                  <a:pt x="303221" y="48029"/>
                </a:cubicBezTo>
                <a:cubicBezTo>
                  <a:pt x="360075" y="32236"/>
                  <a:pt x="402715" y="179108"/>
                  <a:pt x="454831" y="171212"/>
                </a:cubicBezTo>
                <a:cubicBezTo>
                  <a:pt x="506947" y="163316"/>
                  <a:pt x="554325" y="-11983"/>
                  <a:pt x="615917" y="651"/>
                </a:cubicBezTo>
                <a:cubicBezTo>
                  <a:pt x="677509" y="13285"/>
                  <a:pt x="775424" y="202797"/>
                  <a:pt x="824381" y="247017"/>
                </a:cubicBezTo>
                <a:cubicBezTo>
                  <a:pt x="873339" y="291237"/>
                  <a:pt x="891500" y="278603"/>
                  <a:pt x="909662" y="265969"/>
                </a:cubicBezTo>
              </a:path>
            </a:pathLst>
          </a:cu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1166B0B6-5324-42CA-BAE6-1C968BD3A18A}"/>
              </a:ext>
            </a:extLst>
          </p:cNvPr>
          <p:cNvSpPr txBox="1">
            <a:spLocks/>
          </p:cNvSpPr>
          <p:nvPr/>
        </p:nvSpPr>
        <p:spPr>
          <a:xfrm>
            <a:off x="7611989" y="4890572"/>
            <a:ext cx="1674631" cy="328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charge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9294383" y="6117242"/>
            <a:ext cx="9997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9596061" y="55564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166B0B6-5324-42CA-BAE6-1C968BD3A18A}"/>
              </a:ext>
            </a:extLst>
          </p:cNvPr>
          <p:cNvSpPr txBox="1">
            <a:spLocks/>
          </p:cNvSpPr>
          <p:nvPr/>
        </p:nvSpPr>
        <p:spPr>
          <a:xfrm>
            <a:off x="7619058" y="5633792"/>
            <a:ext cx="1674631" cy="328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charge</a:t>
            </a: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7747"/>
              </p:ext>
            </p:extLst>
          </p:nvPr>
        </p:nvGraphicFramePr>
        <p:xfrm>
          <a:off x="1613240" y="1456672"/>
          <a:ext cx="4151523" cy="470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5195839" y="3380078"/>
            <a:ext cx="19202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1166B0B6-5324-42CA-BAE6-1C968BD3A18A}"/>
              </a:ext>
            </a:extLst>
          </p:cNvPr>
          <p:cNvSpPr txBox="1">
            <a:spLocks/>
          </p:cNvSpPr>
          <p:nvPr/>
        </p:nvSpPr>
        <p:spPr>
          <a:xfrm>
            <a:off x="5032691" y="2647245"/>
            <a:ext cx="2175293" cy="355296"/>
          </a:xfrm>
          <a:prstGeom prst="rect">
            <a:avLst/>
          </a:prstGeom>
          <a:solidFill>
            <a:schemeClr val="bg1"/>
          </a:solidFill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Various allocation methods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9277211" y="1416204"/>
            <a:ext cx="0" cy="64807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9277211" y="2208292"/>
            <a:ext cx="0" cy="64807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9285797" y="3037197"/>
            <a:ext cx="0" cy="64807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9294383" y="4669447"/>
            <a:ext cx="0" cy="64807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9287166" y="3875940"/>
            <a:ext cx="0" cy="64807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9302969" y="5469170"/>
            <a:ext cx="0" cy="64807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itle 1"/>
          <p:cNvSpPr txBox="1">
            <a:spLocks/>
          </p:cNvSpPr>
          <p:nvPr/>
        </p:nvSpPr>
        <p:spPr bwMode="auto">
          <a:xfrm>
            <a:off x="-1" y="0"/>
            <a:ext cx="11430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test these ideas, we built a model of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ComEd’s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costs, and analyzed nearly all considered rate designs with smart meter data from &gt;100,000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customers</a:t>
            </a: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30655"/>
            <a:ext cx="2133600" cy="365125"/>
          </a:xfrm>
        </p:spPr>
        <p:txBody>
          <a:bodyPr/>
          <a:lstStyle/>
          <a:p>
            <a:pPr algn="l"/>
            <a:fld id="{5A2F6561-A2D0-A244-B3FC-F206667BE01F}" type="slidenum">
              <a:rPr lang="en-US" smtClean="0">
                <a:latin typeface="Arial Black" panose="020B0A04020102020204" pitchFamily="34" charset="0"/>
                <a:cs typeface="Arial" panose="020B0604020202020204" pitchFamily="34" charset="0"/>
              </a:rPr>
              <a:pPr algn="l"/>
              <a:t>18</a:t>
            </a:fld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3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38" y="1492718"/>
            <a:ext cx="8420125" cy="52616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19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-1" y="1"/>
            <a:ext cx="1143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fixed charges increase expenditures for low-income customers, but moving to real-time prices does not</a:t>
            </a: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938" y="1092608"/>
            <a:ext cx="7984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Changes in customer bills relative to the flat (default) tariff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6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02267" y="265853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t>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11430000" cy="4909036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we will talk about today: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evolving power sector: the keystones of a regulatory framework</a:t>
            </a:r>
          </a:p>
          <a:p>
            <a:pPr marL="609585" indent="-609585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role of price signals in enabling the grid, utility, and “prosumer" of the future </a:t>
            </a:r>
          </a:p>
          <a:p>
            <a:pPr marL="609585" indent="-609585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Breaking with the past: new methods for equitable and efficient rate design</a:t>
            </a:r>
          </a:p>
          <a:p>
            <a:pPr marL="609585" indent="-609585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1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1143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efficient rate design increases consumer surplus for all customer segments at very low levels of price elasticity</a:t>
            </a: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69" y="1647432"/>
            <a:ext cx="8510862" cy="5105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6471" y="951307"/>
            <a:ext cx="110624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Changes in consumer surplus for customers making &lt;$15,000 per year relative</a:t>
            </a:r>
          </a:p>
          <a:p>
            <a:r>
              <a:rPr lang="en-US" sz="22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to the flat (default) tariff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2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21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8127" y="1"/>
            <a:ext cx="1143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smart meter data and available customer demographic data, it is possible to target rebates or incentives to those who need them most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5" y="1693789"/>
            <a:ext cx="10260410" cy="5130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380" y="1160385"/>
            <a:ext cx="111194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Progressive fixed charges can ensure that no low-income customers see bill increases</a:t>
            </a:r>
          </a:p>
        </p:txBody>
      </p:sp>
    </p:spTree>
    <p:extLst>
      <p:ext uri="{BB962C8B-B14F-4D97-AF65-F5344CB8AC3E}">
        <p14:creationId xmlns:p14="http://schemas.microsoft.com/office/powerpoint/2010/main" val="33335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83" y="2085325"/>
            <a:ext cx="9054776" cy="45273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22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8127" y="0"/>
            <a:ext cx="1143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tuning rebates for low-income customers, we can design efficient tariffs in which all low-income customers benefit relative to today’s tariffs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962" y="1292662"/>
            <a:ext cx="111341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Bill changes in the transition from a flat to a real-time pricing tariff with progressive fixed charges</a:t>
            </a:r>
          </a:p>
        </p:txBody>
      </p:sp>
    </p:spTree>
    <p:extLst>
      <p:ext uri="{BB962C8B-B14F-4D97-AF65-F5344CB8AC3E}">
        <p14:creationId xmlns:p14="http://schemas.microsoft.com/office/powerpoint/2010/main" val="155816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96" y="2068906"/>
            <a:ext cx="9144000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23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-1" y="0"/>
            <a:ext cx="1143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Protections provided to low-income customers can be designed to have minimal bill impacts on other customers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494" y="1265351"/>
            <a:ext cx="8189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Progressive hedges protect low-income customers at minimal cost to non-low-income customers</a:t>
            </a:r>
          </a:p>
        </p:txBody>
      </p:sp>
    </p:spTree>
    <p:extLst>
      <p:ext uri="{BB962C8B-B14F-4D97-AF65-F5344CB8AC3E}">
        <p14:creationId xmlns:p14="http://schemas.microsoft.com/office/powerpoint/2010/main" val="115587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tility_of_the_Future_Report_Cover_-_Small_-_72_DPI_-_No_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952652"/>
            <a:ext cx="12869337" cy="91783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1"/>
            <a:ext cx="10062290" cy="6858000"/>
          </a:xfrm>
          <a:prstGeom prst="rect">
            <a:avLst/>
          </a:prstGeom>
          <a:gradFill flip="none" rotWithShape="1">
            <a:gsLst>
              <a:gs pos="31000">
                <a:srgbClr val="050021"/>
              </a:gs>
              <a:gs pos="67000">
                <a:srgbClr val="090036">
                  <a:alpha val="0"/>
                </a:srgbClr>
              </a:gs>
            </a:gsLst>
            <a:lin ang="198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" y="2286004"/>
            <a:ext cx="9177868" cy="3066369"/>
          </a:xfrm>
        </p:spPr>
        <p:txBody>
          <a:bodyPr>
            <a:normAutofit/>
          </a:bodyPr>
          <a:lstStyle/>
          <a:p>
            <a:pPr algn="l">
              <a:spcBef>
                <a:spcPts val="16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sburger@mit.edu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9" y="5454926"/>
            <a:ext cx="1983761" cy="9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6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25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085CD649-B78C-4107-89F3-EA16FDA26465}"/>
              </a:ext>
            </a:extLst>
          </p:cNvPr>
          <p:cNvSpPr/>
          <p:nvPr/>
        </p:nvSpPr>
        <p:spPr>
          <a:xfrm>
            <a:off x="1892052" y="1958893"/>
            <a:ext cx="3108960" cy="3980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100,170 anonymized residential customers</a:t>
            </a:r>
          </a:p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30-minute smart meter reads</a:t>
            </a:r>
          </a:p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Geographic data (9-digit zip)</a:t>
            </a:r>
          </a:p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 Service Class</a:t>
            </a:r>
          </a:p>
          <a:p>
            <a:pPr marL="742950" lvl="1" indent="-28575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source: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Citizens Utility Board</a:t>
            </a:r>
          </a:p>
        </p:txBody>
      </p:sp>
      <p:sp>
        <p:nvSpPr>
          <p:cNvPr id="16" name="Rechteck 10">
            <a:extLst>
              <a:ext uri="{FF2B5EF4-FFF2-40B4-BE49-F238E27FC236}">
                <a16:creationId xmlns:a16="http://schemas.microsoft.com/office/drawing/2014/main" id="{52550B54-2D5B-4B02-8798-18CAF01A52CB}"/>
              </a:ext>
            </a:extLst>
          </p:cNvPr>
          <p:cNvSpPr/>
          <p:nvPr/>
        </p:nvSpPr>
        <p:spPr>
          <a:xfrm>
            <a:off x="7227124" y="1958894"/>
            <a:ext cx="3108960" cy="3980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Manifold socio-economic data on Census Block Group level</a:t>
            </a:r>
          </a:p>
          <a:p>
            <a:pPr marL="742950" lvl="1" indent="-28575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Median Income</a:t>
            </a:r>
          </a:p>
          <a:p>
            <a:pPr marL="742950" lvl="1" indent="-28575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Population by race</a:t>
            </a:r>
          </a:p>
          <a:p>
            <a:pPr marL="742950" lvl="1" indent="-28575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Population by age groups</a:t>
            </a:r>
          </a:p>
          <a:p>
            <a:pPr marL="742950" lvl="1" indent="-28575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Population by employment status</a:t>
            </a:r>
          </a:p>
          <a:p>
            <a:pPr marL="742950" lvl="1" indent="-28575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Housing stock</a:t>
            </a:r>
          </a:p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source: US census 2010-2015</a:t>
            </a:r>
          </a:p>
        </p:txBody>
      </p:sp>
      <p:pic>
        <p:nvPicPr>
          <p:cNvPr id="17" name="Inhaltsplatzhalter 3" descr="Datenbank">
            <a:extLst>
              <a:ext uri="{FF2B5EF4-FFF2-40B4-BE49-F238E27FC236}">
                <a16:creationId xmlns:a16="http://schemas.microsoft.com/office/drawing/2014/main" id="{1544BA7D-A74E-44DB-B1FE-6B28371D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9090" y="3492183"/>
            <a:ext cx="914400" cy="914400"/>
          </a:xfrm>
          <a:prstGeom prst="rect">
            <a:avLst/>
          </a:prstGeom>
        </p:spPr>
      </p:pic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D32180E3-70ED-432B-9194-5D0F8EF7518B}"/>
              </a:ext>
            </a:extLst>
          </p:cNvPr>
          <p:cNvSpPr/>
          <p:nvPr/>
        </p:nvSpPr>
        <p:spPr>
          <a:xfrm>
            <a:off x="5001013" y="1958892"/>
            <a:ext cx="576145" cy="39809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EBB09ED9-8BB3-4494-8254-50BD1FED8BDD}"/>
              </a:ext>
            </a:extLst>
          </p:cNvPr>
          <p:cNvSpPr/>
          <p:nvPr/>
        </p:nvSpPr>
        <p:spPr>
          <a:xfrm rot="10800000">
            <a:off x="6650981" y="1958893"/>
            <a:ext cx="576145" cy="39809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8127" y="1"/>
            <a:ext cx="1143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combine a variety of datasets to better understand the impacts of today’s tariffs and efficient tariffs on different customer groups </a:t>
            </a: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26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26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-1" y="0"/>
            <a:ext cx="1143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18288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3632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6166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23411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85127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46834" algn="l" defTabSz="90418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only small amounts of data, we can improve customer protections relative to programs like LIHEAP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2655" y="1213140"/>
            <a:ext cx="9079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Using census data, we can target supports to low income areas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55" y="1663142"/>
            <a:ext cx="8119956" cy="50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02267" y="265853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t>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0391"/>
            <a:ext cx="11430000" cy="1077218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evolving power sector: the keystones of a regulatory framework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54550"/>
            <a:ext cx="11430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6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734889"/>
            <a:ext cx="1013753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0" rIns="0" bIns="0" anchor="b">
            <a:spAutoFit/>
          </a:bodyPr>
          <a:lstStyle>
            <a:lvl1pPr marL="574675" indent="-574675" defTabSz="895350"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31875" defTabSz="895350"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17613" defTabSz="895350"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04938" defTabSz="895350"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92288" defTabSz="895350"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Arial" charset="0"/>
                <a:cs typeface="ＭＳ Ｐゴシック" charset="0"/>
              </a:rPr>
              <a:t>Source:	 Ignacio Perez-Arriaga and Scott Burger, 2017. Electricity Industry Transformation Map. World Economic Forum.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851" y="0"/>
            <a:ext cx="7077149" cy="68528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356352"/>
            <a:ext cx="2844800" cy="365125"/>
          </a:xfrm>
        </p:spPr>
        <p:txBody>
          <a:bodyPr/>
          <a:lstStyle/>
          <a:p>
            <a:pPr algn="l"/>
            <a:fld id="{20E25941-C618-4142-8262-5DC41BAF3B11}" type="slidenum">
              <a:rPr lang="en-US" b="1" smtClean="0">
                <a:latin typeface="Arial Black" panose="020B0A04020102020204" pitchFamily="34" charset="0"/>
              </a:rPr>
              <a:pPr algn="l"/>
              <a:t>4</a:t>
            </a:fld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5569527" cy="3141921"/>
          </a:xfrm>
        </p:spPr>
        <p:txBody>
          <a:bodyPr lIns="182880" tIns="182880" anchor="t">
            <a:no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Utility of the Future’s focus was on the “three D’s” – digitalization, decentralization, and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decarbonization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regionalization, electrification, and the quest for universal electricity access are all shaping the future of the sector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6304" y="2331342"/>
            <a:ext cx="2059289" cy="41563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07888" y="3296122"/>
            <a:ext cx="2059289" cy="41563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14423" y="2331342"/>
            <a:ext cx="2059289" cy="41563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356352"/>
            <a:ext cx="2844800" cy="365125"/>
          </a:xfrm>
        </p:spPr>
        <p:txBody>
          <a:bodyPr/>
          <a:lstStyle/>
          <a:p>
            <a:pPr algn="l"/>
            <a:fld id="{20E25941-C618-4142-8262-5DC41BAF3B11}" type="slidenum">
              <a:rPr lang="en-US" b="1" smtClean="0">
                <a:latin typeface="Arial Black" panose="020B0A04020102020204" pitchFamily="34" charset="0"/>
              </a:rPr>
              <a:pPr algn="l"/>
              <a:t>5</a:t>
            </a:fld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6880671" cy="2826326"/>
          </a:xfrm>
        </p:spPr>
        <p:txBody>
          <a:bodyPr lIns="182880" tIns="182880" anchor="t">
            <a:no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Utility of the Future outlined a regulatory framework in the spirit of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The Little Prince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author 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Antoine de Saint-Exupéry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mit utility of the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71" y="0"/>
            <a:ext cx="5311329" cy="68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09266"/>
            <a:ext cx="6880671" cy="2039469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pPr>
              <a:lnSpc>
                <a:spcPct val="107000"/>
              </a:lnSpc>
            </a:pP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“L'avenir, tu n'as point à le prévoir mais à le permettre”</a:t>
            </a:r>
          </a:p>
          <a:p>
            <a:pPr>
              <a:lnSpc>
                <a:spcPct val="107000"/>
              </a:lnSpc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future, you do not have to foresee it,</a:t>
            </a:r>
            <a:b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to enable it”</a:t>
            </a:r>
          </a:p>
        </p:txBody>
      </p:sp>
    </p:spTree>
    <p:extLst>
      <p:ext uri="{BB962C8B-B14F-4D97-AF65-F5344CB8AC3E}">
        <p14:creationId xmlns:p14="http://schemas.microsoft.com/office/powerpoint/2010/main" val="170433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6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"/>
            <a:ext cx="11430000" cy="969496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360 page study can be summarized in three sentences: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1552968"/>
            <a:ext cx="914400" cy="914400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1552968"/>
            <a:ext cx="914400" cy="914400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8915400" y="1552968"/>
            <a:ext cx="914400" cy="914400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1447800" y="2592060"/>
            <a:ext cx="2743200" cy="3141921"/>
          </a:xfrm>
        </p:spPr>
        <p:txBody>
          <a:bodyPr lIns="182880" tIns="182880" anchor="t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Get the financial incentives right for DER providers and utilities.</a:t>
            </a: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4724400" y="2592059"/>
            <a:ext cx="2743200" cy="3141921"/>
          </a:xfrm>
          <a:prstGeom prst="rect">
            <a:avLst/>
          </a:prstGeom>
        </p:spPr>
        <p:txBody>
          <a:bodyPr vert="horz" lIns="182880" tIns="182880" rIns="91440" bIns="45720" rtlCol="0" anchor="t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Remove the barriers for DERs to provide value.</a:t>
            </a: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8001000" y="2592058"/>
            <a:ext cx="2743200" cy="3141921"/>
          </a:xfrm>
          <a:prstGeom prst="rect">
            <a:avLst/>
          </a:prstGeom>
        </p:spPr>
        <p:txBody>
          <a:bodyPr vert="horz" lIns="182880" tIns="182880" rIns="91440" bIns="45720" rtlCol="0" anchor="t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DERs hold promise to improve system outcomes, but smaller is not always better.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8472" y="1384048"/>
            <a:ext cx="3171469" cy="38154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44192" y="1384049"/>
            <a:ext cx="3164467" cy="38154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7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"/>
            <a:ext cx="11430000" cy="1708160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Improving incentives requires improving rate design, reforming network company remuneration, and ensuring industry structure meets today’s requirements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266" y="2971800"/>
            <a:ext cx="914400" cy="914400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1430528" y="2635513"/>
            <a:ext cx="2743200" cy="1586975"/>
          </a:xfrm>
        </p:spPr>
        <p:txBody>
          <a:bodyPr lIns="182880" tIns="182880" anchor="t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Get the financial incentives right for DER providers and utilities.</a:t>
            </a:r>
          </a:p>
        </p:txBody>
      </p:sp>
      <p:cxnSp>
        <p:nvCxnSpPr>
          <p:cNvPr id="6" name="Elbow Connector 5"/>
          <p:cNvCxnSpPr>
            <a:cxnSpLocks/>
            <a:stCxn id="11" idx="3"/>
            <a:endCxn id="14" idx="1"/>
          </p:cNvCxnSpPr>
          <p:nvPr/>
        </p:nvCxnSpPr>
        <p:spPr>
          <a:xfrm flipV="1">
            <a:off x="4173728" y="1669159"/>
            <a:ext cx="2340427" cy="1759842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 txBox="1">
            <a:spLocks/>
          </p:cNvSpPr>
          <p:nvPr/>
        </p:nvSpPr>
        <p:spPr>
          <a:xfrm>
            <a:off x="6514155" y="875671"/>
            <a:ext cx="4025280" cy="1586975"/>
          </a:xfrm>
          <a:prstGeom prst="rect">
            <a:avLst/>
          </a:prstGeom>
        </p:spPr>
        <p:txBody>
          <a:bodyPr vert="horz" lIns="182880" tIns="182880" rIns="91440" bIns="45720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Price signals must dramatically improve to ensure DERs create value.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6514155" y="2635513"/>
            <a:ext cx="4025280" cy="1586975"/>
          </a:xfrm>
          <a:prstGeom prst="rect">
            <a:avLst/>
          </a:prstGeom>
        </p:spPr>
        <p:txBody>
          <a:bodyPr vert="horz" lIns="182880" tIns="182880" rIns="91440" bIns="45720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remuneration must incentivize utilities to pursue beneficial non-wires alternatives.</a:t>
            </a:r>
          </a:p>
        </p:txBody>
      </p:sp>
      <p:cxnSp>
        <p:nvCxnSpPr>
          <p:cNvPr id="17" name="Straight Arrow Connector 16"/>
          <p:cNvCxnSpPr>
            <a:cxnSpLocks/>
            <a:stCxn id="11" idx="3"/>
            <a:endCxn id="15" idx="1"/>
          </p:cNvCxnSpPr>
          <p:nvPr/>
        </p:nvCxnSpPr>
        <p:spPr>
          <a:xfrm>
            <a:off x="4173728" y="3429001"/>
            <a:ext cx="2340427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6"/>
          <p:cNvSpPr txBox="1">
            <a:spLocks/>
          </p:cNvSpPr>
          <p:nvPr/>
        </p:nvSpPr>
        <p:spPr>
          <a:xfrm>
            <a:off x="6514155" y="4401288"/>
            <a:ext cx="4025280" cy="1586975"/>
          </a:xfrm>
          <a:prstGeom prst="rect">
            <a:avLst/>
          </a:prstGeom>
        </p:spPr>
        <p:txBody>
          <a:bodyPr vert="horz" lIns="182880" tIns="182880" rIns="91440" bIns="45720" rtlCol="0" anchor="ctr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Industry structure must align with goals for competitive provision of energy services.</a:t>
            </a:r>
          </a:p>
        </p:txBody>
      </p:sp>
      <p:cxnSp>
        <p:nvCxnSpPr>
          <p:cNvPr id="20" name="Elbow Connector 19"/>
          <p:cNvCxnSpPr>
            <a:cxnSpLocks/>
            <a:stCxn id="11" idx="3"/>
            <a:endCxn id="19" idx="1"/>
          </p:cNvCxnSpPr>
          <p:nvPr/>
        </p:nvCxnSpPr>
        <p:spPr>
          <a:xfrm>
            <a:off x="4173728" y="3429001"/>
            <a:ext cx="2340427" cy="1765775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8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02267" y="265853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t>8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0391"/>
            <a:ext cx="11430000" cy="1077218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role of price signals in enabling the grid, utility, and “prosumer" of the future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54550"/>
            <a:ext cx="11430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3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i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83" y="755204"/>
            <a:ext cx="5966273" cy="59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6561-A2D0-A244-B3FC-F206667BE01F}" type="slidenum">
              <a:rPr lang="en-US" smtClean="0">
                <a:cs typeface="Arial" panose="020B0604020202020204" pitchFamily="34" charset="0"/>
              </a:rPr>
              <a:pPr/>
              <a:t>9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"/>
            <a:ext cx="11430000" cy="1708160"/>
          </a:xfrm>
          <a:prstGeom prst="rect">
            <a:avLst/>
          </a:prstGeom>
          <a:noFill/>
        </p:spPr>
        <p:txBody>
          <a:bodyPr wrap="square" lIns="182880" tIns="182880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After thousands of hours of research, MIT determined that DERs are not unicorns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DERs provide electricity services like energy, capacity, and constraint mitigation at the locations in which they are most valuable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16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EVGa0BC0C7w6gPaJD2V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6263</TotalTime>
  <Words>1318</Words>
  <Application>Microsoft Macintosh PowerPoint</Application>
  <PresentationFormat>Widescreen</PresentationFormat>
  <Paragraphs>173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Unicode MS</vt:lpstr>
      <vt:lpstr>ＭＳ Ｐゴシック</vt:lpstr>
      <vt:lpstr>Arial</vt:lpstr>
      <vt:lpstr>Arial Black</vt:lpstr>
      <vt:lpstr>Calibri</vt:lpstr>
      <vt:lpstr>Helvetica Neue</vt:lpstr>
      <vt:lpstr>Montserrat</vt:lpstr>
      <vt:lpstr>Wingdings 2</vt:lpstr>
      <vt:lpstr>Office Theme</vt:lpstr>
      <vt:lpstr>Enabling the Grid, Utility, and "Prosumer" of the Future</vt:lpstr>
      <vt:lpstr>PowerPoint Presentation</vt:lpstr>
      <vt:lpstr>PowerPoint Presentation</vt:lpstr>
      <vt:lpstr>The Utility of the Future’s focus was on the “three D’s” – digitalization, decentralization, and decarbonization  However, regionalization, electrification, and the quest for universal electricity access are all shaping the future of the sector</vt:lpstr>
      <vt:lpstr>The Utility of the Future outlined a regulatory framework in the spirit of The Little Prince author Antoine de Saint-Exupéry</vt:lpstr>
      <vt:lpstr>Get the financial incentives right for DER providers and utilities.</vt:lpstr>
      <vt:lpstr>Get the financial incentives right for DER providers and utilities.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sburger@mit.edu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Distributed?</dc:title>
  <dc:creator>Scott Burger</dc:creator>
  <cp:lastModifiedBy>Susan Rivo</cp:lastModifiedBy>
  <cp:revision>436</cp:revision>
  <dcterms:created xsi:type="dcterms:W3CDTF">2017-03-03T00:54:41Z</dcterms:created>
  <dcterms:modified xsi:type="dcterms:W3CDTF">2018-11-27T19:36:29Z</dcterms:modified>
</cp:coreProperties>
</file>